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embeddedFontLst>
    <p:embeddedFont>
      <p:font typeface="Maven Pro" panose="02010600030101010101" charset="0"/>
      <p:regular r:id="rId13"/>
      <p:bold r:id="rId14"/>
    </p:embeddedFont>
    <p:embeddedFont>
      <p:font typeface="Nunito" panose="02010600030101010101"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7969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2" y="11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jpg>
</file>

<file path=ppt/media/image10.png>
</file>

<file path=ppt/media/image11.png>
</file>

<file path=ppt/media/image12.png>
</file>

<file path=ppt/media/image2.png>
</file>

<file path=ppt/media/image3.png>
</file>

<file path=ppt/media/image4.jp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Shape 2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5" name="Shape 27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Shape 33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0" name="Shape 34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Shape 28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2" name="Shape 28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Shape 28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0" name="Shape 29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Shape 29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9" name="Shape 2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Shape 30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5" name="Shape 30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Shape 32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7" name="Shape 32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Shape 33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3" name="Shape 33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Shape 10"/>
          <p:cNvGrpSpPr/>
          <p:nvPr/>
        </p:nvGrpSpPr>
        <p:grpSpPr>
          <a:xfrm>
            <a:off x="7343003" y="3409675"/>
            <a:ext cx="1691422" cy="1732548"/>
            <a:chOff x="7343003" y="3409675"/>
            <a:chExt cx="1691422" cy="1732548"/>
          </a:xfrm>
        </p:grpSpPr>
        <p:grpSp>
          <p:nvGrpSpPr>
            <p:cNvPr id="11" name="Shape 11"/>
            <p:cNvGrpSpPr/>
            <p:nvPr/>
          </p:nvGrpSpPr>
          <p:grpSpPr>
            <a:xfrm>
              <a:off x="7343003" y="4453711"/>
              <a:ext cx="316800" cy="688513"/>
              <a:chOff x="7343003" y="4453711"/>
              <a:chExt cx="316800" cy="688513"/>
            </a:xfrm>
          </p:grpSpPr>
          <p:sp>
            <p:nvSpPr>
              <p:cNvPr id="12" name="Shape 1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13"/>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4" name="Shape 14"/>
            <p:cNvGrpSpPr/>
            <p:nvPr/>
          </p:nvGrpSpPr>
          <p:grpSpPr>
            <a:xfrm>
              <a:off x="7801210" y="4105700"/>
              <a:ext cx="316800" cy="1036523"/>
              <a:chOff x="7801210" y="4105700"/>
              <a:chExt cx="316800" cy="1036523"/>
            </a:xfrm>
          </p:grpSpPr>
          <p:sp>
            <p:nvSpPr>
              <p:cNvPr id="15" name="Shape 15"/>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Shape 16"/>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 name="Shape 17"/>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8" name="Shape 18"/>
            <p:cNvGrpSpPr/>
            <p:nvPr/>
          </p:nvGrpSpPr>
          <p:grpSpPr>
            <a:xfrm>
              <a:off x="8259418" y="3757688"/>
              <a:ext cx="316800" cy="1384535"/>
              <a:chOff x="8259418" y="3757688"/>
              <a:chExt cx="316800" cy="1384535"/>
            </a:xfrm>
          </p:grpSpPr>
          <p:sp>
            <p:nvSpPr>
              <p:cNvPr id="19" name="Shape 19"/>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Shape 20"/>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 name="Shape 21"/>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 name="Shape 2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3" name="Shape 23"/>
            <p:cNvGrpSpPr/>
            <p:nvPr/>
          </p:nvGrpSpPr>
          <p:grpSpPr>
            <a:xfrm>
              <a:off x="8717625" y="3409675"/>
              <a:ext cx="316800" cy="1732548"/>
              <a:chOff x="8717625" y="3409675"/>
              <a:chExt cx="316800" cy="1732548"/>
            </a:xfrm>
          </p:grpSpPr>
          <p:sp>
            <p:nvSpPr>
              <p:cNvPr id="24" name="Shape 24"/>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 name="Shape 25"/>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Shape 26"/>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Shape 27"/>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 name="Shape 28"/>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grpSp>
        <p:nvGrpSpPr>
          <p:cNvPr id="29" name="Shape 29"/>
          <p:cNvGrpSpPr/>
          <p:nvPr/>
        </p:nvGrpSpPr>
        <p:grpSpPr>
          <a:xfrm>
            <a:off x="5043503" y="0"/>
            <a:ext cx="3814072" cy="3839102"/>
            <a:chOff x="5043503" y="0"/>
            <a:chExt cx="3814072" cy="3839102"/>
          </a:xfrm>
        </p:grpSpPr>
        <p:sp>
          <p:nvSpPr>
            <p:cNvPr id="30" name="Shape 30"/>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 name="Shape 31"/>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32" name="Shape 32"/>
            <p:cNvGrpSpPr/>
            <p:nvPr/>
          </p:nvGrpSpPr>
          <p:grpSpPr>
            <a:xfrm>
              <a:off x="7647812" y="2704283"/>
              <a:ext cx="635219" cy="635219"/>
              <a:chOff x="6725724" y="2701260"/>
              <a:chExt cx="1208101" cy="1208100"/>
            </a:xfrm>
          </p:grpSpPr>
          <p:sp>
            <p:nvSpPr>
              <p:cNvPr id="33" name="Shape 33"/>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Shape 34"/>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Shape 35"/>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36" name="Shape 36"/>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37" name="Shape 37"/>
            <p:cNvGrpSpPr/>
            <p:nvPr/>
          </p:nvGrpSpPr>
          <p:grpSpPr>
            <a:xfrm>
              <a:off x="7952720" y="179238"/>
              <a:ext cx="873165" cy="873003"/>
              <a:chOff x="7754428" y="208725"/>
              <a:chExt cx="541800" cy="541800"/>
            </a:xfrm>
          </p:grpSpPr>
          <p:sp>
            <p:nvSpPr>
              <p:cNvPr id="38" name="Shape 38"/>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 name="Shape 39"/>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40" name="Shape 40"/>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 name="Shape 41"/>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2" name="Shape 4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3" name="Shape 43"/>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4" name="Shape 44"/>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5" name="Shape 45"/>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46" name="Shape 46"/>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Shape 47"/>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Shape 4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Shape 142"/>
          <p:cNvGrpSpPr/>
          <p:nvPr/>
        </p:nvGrpSpPr>
        <p:grpSpPr>
          <a:xfrm>
            <a:off x="52" y="4099200"/>
            <a:ext cx="9144036" cy="1044300"/>
            <a:chOff x="52" y="4099200"/>
            <a:chExt cx="9144036" cy="1044300"/>
          </a:xfrm>
        </p:grpSpPr>
        <p:grpSp>
          <p:nvGrpSpPr>
            <p:cNvPr id="143" name="Shape 143"/>
            <p:cNvGrpSpPr/>
            <p:nvPr/>
          </p:nvGrpSpPr>
          <p:grpSpPr>
            <a:xfrm>
              <a:off x="52" y="4309200"/>
              <a:ext cx="231622" cy="834300"/>
              <a:chOff x="2688737" y="4301380"/>
              <a:chExt cx="231900" cy="834300"/>
            </a:xfrm>
          </p:grpSpPr>
          <p:sp>
            <p:nvSpPr>
              <p:cNvPr id="144" name="Shape 144"/>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5" name="Shape 145"/>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6" name="Shape 146"/>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7" name="Shape 147"/>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48" name="Shape 148"/>
            <p:cNvGrpSpPr/>
            <p:nvPr/>
          </p:nvGrpSpPr>
          <p:grpSpPr>
            <a:xfrm>
              <a:off x="371406" y="4099200"/>
              <a:ext cx="231622" cy="1044300"/>
              <a:chOff x="2688737" y="4091380"/>
              <a:chExt cx="231900" cy="1044300"/>
            </a:xfrm>
          </p:grpSpPr>
          <p:sp>
            <p:nvSpPr>
              <p:cNvPr id="149" name="Shape 149"/>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0" name="Shape 150"/>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1" name="Shape 15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2" name="Shape 152"/>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3" name="Shape 153"/>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54" name="Shape 154"/>
            <p:cNvGrpSpPr/>
            <p:nvPr/>
          </p:nvGrpSpPr>
          <p:grpSpPr>
            <a:xfrm>
              <a:off x="742761" y="4309200"/>
              <a:ext cx="231622" cy="834300"/>
              <a:chOff x="2688737" y="4301380"/>
              <a:chExt cx="231900" cy="834300"/>
            </a:xfrm>
          </p:grpSpPr>
          <p:sp>
            <p:nvSpPr>
              <p:cNvPr id="155" name="Shape 155"/>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7" name="Shape 157"/>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8" name="Shape 158"/>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59" name="Shape 159"/>
            <p:cNvGrpSpPr/>
            <p:nvPr/>
          </p:nvGrpSpPr>
          <p:grpSpPr>
            <a:xfrm>
              <a:off x="1114115" y="4518900"/>
              <a:ext cx="231622" cy="624600"/>
              <a:chOff x="2688737" y="4511080"/>
              <a:chExt cx="231900" cy="624600"/>
            </a:xfrm>
          </p:grpSpPr>
          <p:sp>
            <p:nvSpPr>
              <p:cNvPr id="160" name="Shape 160"/>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1" name="Shape 16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2" name="Shape 162"/>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63" name="Shape 163"/>
            <p:cNvGrpSpPr/>
            <p:nvPr/>
          </p:nvGrpSpPr>
          <p:grpSpPr>
            <a:xfrm>
              <a:off x="1856753" y="4099200"/>
              <a:ext cx="231600" cy="1044300"/>
              <a:chOff x="1856753" y="4099200"/>
              <a:chExt cx="231600" cy="1044300"/>
            </a:xfrm>
          </p:grpSpPr>
          <p:sp>
            <p:nvSpPr>
              <p:cNvPr id="164" name="Shape 164"/>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5" name="Shape 165"/>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6" name="Shape 166"/>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7" name="Shape 167"/>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8" name="Shape 168"/>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69" name="Shape 169"/>
            <p:cNvGrpSpPr/>
            <p:nvPr/>
          </p:nvGrpSpPr>
          <p:grpSpPr>
            <a:xfrm>
              <a:off x="2228107" y="4309200"/>
              <a:ext cx="231600" cy="834300"/>
              <a:chOff x="2228107" y="4309200"/>
              <a:chExt cx="231600" cy="834300"/>
            </a:xfrm>
          </p:grpSpPr>
          <p:sp>
            <p:nvSpPr>
              <p:cNvPr id="170" name="Shape 170"/>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2" name="Shape 172"/>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3" name="Shape 173"/>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74" name="Shape 174"/>
            <p:cNvGrpSpPr/>
            <p:nvPr/>
          </p:nvGrpSpPr>
          <p:grpSpPr>
            <a:xfrm>
              <a:off x="2599462" y="4518900"/>
              <a:ext cx="231600" cy="624600"/>
              <a:chOff x="2599462" y="4518900"/>
              <a:chExt cx="231600" cy="624600"/>
            </a:xfrm>
          </p:grpSpPr>
          <p:sp>
            <p:nvSpPr>
              <p:cNvPr id="175" name="Shape 175"/>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7" name="Shape 177"/>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78" name="Shape 178"/>
            <p:cNvGrpSpPr/>
            <p:nvPr/>
          </p:nvGrpSpPr>
          <p:grpSpPr>
            <a:xfrm>
              <a:off x="3342171" y="4099200"/>
              <a:ext cx="231600" cy="1044300"/>
              <a:chOff x="3342171" y="4099200"/>
              <a:chExt cx="231600" cy="1044300"/>
            </a:xfrm>
          </p:grpSpPr>
          <p:sp>
            <p:nvSpPr>
              <p:cNvPr id="179" name="Shape 179"/>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0" name="Shape 180"/>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1" name="Shape 18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2" name="Shape 182"/>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3" name="Shape 183"/>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84" name="Shape 184"/>
            <p:cNvGrpSpPr/>
            <p:nvPr/>
          </p:nvGrpSpPr>
          <p:grpSpPr>
            <a:xfrm>
              <a:off x="3713525" y="4309200"/>
              <a:ext cx="231600" cy="834300"/>
              <a:chOff x="3713525" y="4309200"/>
              <a:chExt cx="231600" cy="834300"/>
            </a:xfrm>
          </p:grpSpPr>
          <p:sp>
            <p:nvSpPr>
              <p:cNvPr id="185" name="Shape 185"/>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6" name="Shape 186"/>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7" name="Shape 187"/>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8" name="Shape 188"/>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89" name="Shape 189"/>
            <p:cNvGrpSpPr/>
            <p:nvPr/>
          </p:nvGrpSpPr>
          <p:grpSpPr>
            <a:xfrm>
              <a:off x="1485398" y="4309200"/>
              <a:ext cx="231600" cy="834300"/>
              <a:chOff x="1485398" y="4309200"/>
              <a:chExt cx="231600" cy="834300"/>
            </a:xfrm>
          </p:grpSpPr>
          <p:sp>
            <p:nvSpPr>
              <p:cNvPr id="190" name="Shape 190"/>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1" name="Shape 19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2" name="Shape 192"/>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3" name="Shape 193"/>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94" name="Shape 194"/>
            <p:cNvGrpSpPr/>
            <p:nvPr/>
          </p:nvGrpSpPr>
          <p:grpSpPr>
            <a:xfrm>
              <a:off x="4084879" y="4518900"/>
              <a:ext cx="231600" cy="624600"/>
              <a:chOff x="4084879" y="4518900"/>
              <a:chExt cx="231600" cy="624600"/>
            </a:xfrm>
          </p:grpSpPr>
          <p:sp>
            <p:nvSpPr>
              <p:cNvPr id="195" name="Shape 195"/>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6" name="Shape 196"/>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7" name="Shape 197"/>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98" name="Shape 198"/>
            <p:cNvGrpSpPr/>
            <p:nvPr/>
          </p:nvGrpSpPr>
          <p:grpSpPr>
            <a:xfrm>
              <a:off x="2970816" y="4309200"/>
              <a:ext cx="231600" cy="834300"/>
              <a:chOff x="2970816" y="4309200"/>
              <a:chExt cx="231600" cy="834300"/>
            </a:xfrm>
          </p:grpSpPr>
          <p:sp>
            <p:nvSpPr>
              <p:cNvPr id="199" name="Shape 199"/>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0" name="Shape 200"/>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1" name="Shape 20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2" name="Shape 202"/>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03" name="Shape 203"/>
            <p:cNvGrpSpPr/>
            <p:nvPr/>
          </p:nvGrpSpPr>
          <p:grpSpPr>
            <a:xfrm>
              <a:off x="4456234" y="4309200"/>
              <a:ext cx="231600" cy="834300"/>
              <a:chOff x="4456234" y="4309200"/>
              <a:chExt cx="231600" cy="834300"/>
            </a:xfrm>
          </p:grpSpPr>
          <p:sp>
            <p:nvSpPr>
              <p:cNvPr id="204" name="Shape 204"/>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5" name="Shape 205"/>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6" name="Shape 206"/>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7" name="Shape 207"/>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08" name="Shape 208"/>
            <p:cNvGrpSpPr/>
            <p:nvPr/>
          </p:nvGrpSpPr>
          <p:grpSpPr>
            <a:xfrm>
              <a:off x="4827588" y="4099200"/>
              <a:ext cx="231600" cy="1044300"/>
              <a:chOff x="4827588" y="4099200"/>
              <a:chExt cx="231600" cy="1044300"/>
            </a:xfrm>
          </p:grpSpPr>
          <p:sp>
            <p:nvSpPr>
              <p:cNvPr id="209" name="Shape 209"/>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0" name="Shape 210"/>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1" name="Shape 2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2" name="Shape 212"/>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3" name="Shape 213"/>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14" name="Shape 214"/>
            <p:cNvGrpSpPr/>
            <p:nvPr/>
          </p:nvGrpSpPr>
          <p:grpSpPr>
            <a:xfrm>
              <a:off x="5198943" y="4309200"/>
              <a:ext cx="231600" cy="834300"/>
              <a:chOff x="5198943" y="4309200"/>
              <a:chExt cx="231600" cy="834300"/>
            </a:xfrm>
          </p:grpSpPr>
          <p:sp>
            <p:nvSpPr>
              <p:cNvPr id="215" name="Shape 215"/>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6" name="Shape 216"/>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7" name="Shape 217"/>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8" name="Shape 218"/>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19" name="Shape 219"/>
            <p:cNvGrpSpPr/>
            <p:nvPr/>
          </p:nvGrpSpPr>
          <p:grpSpPr>
            <a:xfrm>
              <a:off x="5570297" y="4518900"/>
              <a:ext cx="231600" cy="624600"/>
              <a:chOff x="5570297" y="4518900"/>
              <a:chExt cx="231600" cy="624600"/>
            </a:xfrm>
          </p:grpSpPr>
          <p:sp>
            <p:nvSpPr>
              <p:cNvPr id="220" name="Shape 220"/>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1" name="Shape 22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2" name="Shape 222"/>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23" name="Shape 223"/>
            <p:cNvGrpSpPr/>
            <p:nvPr/>
          </p:nvGrpSpPr>
          <p:grpSpPr>
            <a:xfrm>
              <a:off x="5941652" y="4309200"/>
              <a:ext cx="231600" cy="834300"/>
              <a:chOff x="5941652" y="4309200"/>
              <a:chExt cx="231600" cy="834300"/>
            </a:xfrm>
          </p:grpSpPr>
          <p:sp>
            <p:nvSpPr>
              <p:cNvPr id="224" name="Shape 224"/>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5" name="Shape 225"/>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6" name="Shape 226"/>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7" name="Shape 227"/>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28" name="Shape 228"/>
            <p:cNvGrpSpPr/>
            <p:nvPr/>
          </p:nvGrpSpPr>
          <p:grpSpPr>
            <a:xfrm>
              <a:off x="6313006" y="4099200"/>
              <a:ext cx="231600" cy="1044300"/>
              <a:chOff x="6313006" y="4099200"/>
              <a:chExt cx="231600" cy="1044300"/>
            </a:xfrm>
          </p:grpSpPr>
          <p:sp>
            <p:nvSpPr>
              <p:cNvPr id="229" name="Shape 229"/>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0" name="Shape 230"/>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1" name="Shape 23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2" name="Shape 232"/>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3" name="Shape 233"/>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34" name="Shape 234"/>
            <p:cNvGrpSpPr/>
            <p:nvPr/>
          </p:nvGrpSpPr>
          <p:grpSpPr>
            <a:xfrm>
              <a:off x="6684361" y="4309200"/>
              <a:ext cx="231600" cy="834300"/>
              <a:chOff x="6684361" y="4309200"/>
              <a:chExt cx="231600" cy="834300"/>
            </a:xfrm>
          </p:grpSpPr>
          <p:sp>
            <p:nvSpPr>
              <p:cNvPr id="235" name="Shape 235"/>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6" name="Shape 236"/>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8" name="Shape 238"/>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39" name="Shape 239"/>
            <p:cNvGrpSpPr/>
            <p:nvPr/>
          </p:nvGrpSpPr>
          <p:grpSpPr>
            <a:xfrm>
              <a:off x="7055715" y="4518900"/>
              <a:ext cx="231600" cy="624600"/>
              <a:chOff x="7055715" y="4518900"/>
              <a:chExt cx="231600" cy="624600"/>
            </a:xfrm>
          </p:grpSpPr>
          <p:sp>
            <p:nvSpPr>
              <p:cNvPr id="240" name="Shape 240"/>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1" name="Shape 24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2" name="Shape 242"/>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43" name="Shape 243"/>
            <p:cNvGrpSpPr/>
            <p:nvPr/>
          </p:nvGrpSpPr>
          <p:grpSpPr>
            <a:xfrm>
              <a:off x="7798424" y="4099200"/>
              <a:ext cx="231600" cy="1044300"/>
              <a:chOff x="7798424" y="4099200"/>
              <a:chExt cx="231600" cy="1044300"/>
            </a:xfrm>
          </p:grpSpPr>
          <p:sp>
            <p:nvSpPr>
              <p:cNvPr id="244" name="Shape 244"/>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5" name="Shape 245"/>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6" name="Shape 246"/>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7" name="Shape 247"/>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8" name="Shape 248"/>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49" name="Shape 249"/>
            <p:cNvGrpSpPr/>
            <p:nvPr/>
          </p:nvGrpSpPr>
          <p:grpSpPr>
            <a:xfrm>
              <a:off x="8169779" y="4309200"/>
              <a:ext cx="231600" cy="834300"/>
              <a:chOff x="8169779" y="4309200"/>
              <a:chExt cx="231600" cy="834300"/>
            </a:xfrm>
          </p:grpSpPr>
          <p:sp>
            <p:nvSpPr>
              <p:cNvPr id="250" name="Shape 250"/>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1" name="Shape 25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2" name="Shape 252"/>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3" name="Shape 253"/>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54" name="Shape 254"/>
            <p:cNvGrpSpPr/>
            <p:nvPr/>
          </p:nvGrpSpPr>
          <p:grpSpPr>
            <a:xfrm>
              <a:off x="7427070" y="4309200"/>
              <a:ext cx="231600" cy="834300"/>
              <a:chOff x="7427070" y="4309200"/>
              <a:chExt cx="231600" cy="834300"/>
            </a:xfrm>
          </p:grpSpPr>
          <p:sp>
            <p:nvSpPr>
              <p:cNvPr id="255" name="Shape 255"/>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6" name="Shape 256"/>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7" name="Shape 257"/>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8" name="Shape 258"/>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59" name="Shape 259"/>
            <p:cNvGrpSpPr/>
            <p:nvPr/>
          </p:nvGrpSpPr>
          <p:grpSpPr>
            <a:xfrm>
              <a:off x="8541133" y="4518900"/>
              <a:ext cx="231600" cy="624600"/>
              <a:chOff x="8541133" y="4518900"/>
              <a:chExt cx="231600" cy="624600"/>
            </a:xfrm>
          </p:grpSpPr>
          <p:sp>
            <p:nvSpPr>
              <p:cNvPr id="260" name="Shape 260"/>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1" name="Shape 26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2" name="Shape 262"/>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63" name="Shape 263"/>
            <p:cNvGrpSpPr/>
            <p:nvPr/>
          </p:nvGrpSpPr>
          <p:grpSpPr>
            <a:xfrm>
              <a:off x="8912488" y="4309200"/>
              <a:ext cx="231600" cy="834300"/>
              <a:chOff x="8912488" y="4309200"/>
              <a:chExt cx="231600" cy="834300"/>
            </a:xfrm>
          </p:grpSpPr>
          <p:sp>
            <p:nvSpPr>
              <p:cNvPr id="264" name="Shape 264"/>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5" name="Shape 265"/>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6" name="Shape 266"/>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7" name="Shape 267"/>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sp>
        <p:nvSpPr>
          <p:cNvPr id="268" name="Shape 268"/>
          <p:cNvSpPr txBox="1">
            <a:spLocks noGrp="1"/>
          </p:cNvSpPr>
          <p:nvPr>
            <p:ph type="title"/>
          </p:nvPr>
        </p:nvSpPr>
        <p:spPr>
          <a:xfrm>
            <a:off x="1388625" y="772725"/>
            <a:ext cx="6366900" cy="1863300"/>
          </a:xfrm>
          <a:prstGeom prst="rect">
            <a:avLst/>
          </a:prstGeom>
        </p:spPr>
        <p:txBody>
          <a:bodyPr spcFirstLastPara="1" wrap="square" lIns="91425" tIns="91425" rIns="91425" bIns="91425" anchor="ctr" anchorCtr="0"/>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endParaRPr/>
          </a:p>
        </p:txBody>
      </p:sp>
      <p:sp>
        <p:nvSpPr>
          <p:cNvPr id="269" name="Shape 269"/>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1600"/>
              </a:spcBef>
              <a:spcAft>
                <a:spcPts val="0"/>
              </a:spcAft>
              <a:buClr>
                <a:schemeClr val="lt1"/>
              </a:buClr>
              <a:buSzPts val="1100"/>
              <a:buChar char="○"/>
              <a:defRPr>
                <a:solidFill>
                  <a:schemeClr val="lt1"/>
                </a:solidFill>
              </a:defRPr>
            </a:lvl2pPr>
            <a:lvl3pPr marL="1371600" lvl="2" indent="-298450" algn="ctr">
              <a:spcBef>
                <a:spcPts val="1600"/>
              </a:spcBef>
              <a:spcAft>
                <a:spcPts val="0"/>
              </a:spcAft>
              <a:buClr>
                <a:schemeClr val="lt1"/>
              </a:buClr>
              <a:buSzPts val="1100"/>
              <a:buChar char="■"/>
              <a:defRPr>
                <a:solidFill>
                  <a:schemeClr val="lt1"/>
                </a:solidFill>
              </a:defRPr>
            </a:lvl3pPr>
            <a:lvl4pPr marL="1828800" lvl="3" indent="-298450" algn="ctr">
              <a:spcBef>
                <a:spcPts val="1600"/>
              </a:spcBef>
              <a:spcAft>
                <a:spcPts val="0"/>
              </a:spcAft>
              <a:buClr>
                <a:schemeClr val="lt1"/>
              </a:buClr>
              <a:buSzPts val="1100"/>
              <a:buChar char="●"/>
              <a:defRPr>
                <a:solidFill>
                  <a:schemeClr val="lt1"/>
                </a:solidFill>
              </a:defRPr>
            </a:lvl4pPr>
            <a:lvl5pPr marL="2286000" lvl="4" indent="-298450" algn="ctr">
              <a:spcBef>
                <a:spcPts val="1600"/>
              </a:spcBef>
              <a:spcAft>
                <a:spcPts val="0"/>
              </a:spcAft>
              <a:buClr>
                <a:schemeClr val="lt1"/>
              </a:buClr>
              <a:buSzPts val="1100"/>
              <a:buChar char="○"/>
              <a:defRPr>
                <a:solidFill>
                  <a:schemeClr val="lt1"/>
                </a:solidFill>
              </a:defRPr>
            </a:lvl5pPr>
            <a:lvl6pPr marL="2743200" lvl="5" indent="-298450" algn="ctr">
              <a:spcBef>
                <a:spcPts val="1600"/>
              </a:spcBef>
              <a:spcAft>
                <a:spcPts val="0"/>
              </a:spcAft>
              <a:buClr>
                <a:schemeClr val="lt1"/>
              </a:buClr>
              <a:buSzPts val="1100"/>
              <a:buChar char="■"/>
              <a:defRPr>
                <a:solidFill>
                  <a:schemeClr val="lt1"/>
                </a:solidFill>
              </a:defRPr>
            </a:lvl6pPr>
            <a:lvl7pPr marL="3200400" lvl="6" indent="-298450" algn="ctr">
              <a:spcBef>
                <a:spcPts val="1600"/>
              </a:spcBef>
              <a:spcAft>
                <a:spcPts val="0"/>
              </a:spcAft>
              <a:buClr>
                <a:schemeClr val="lt1"/>
              </a:buClr>
              <a:buSzPts val="1100"/>
              <a:buChar char="●"/>
              <a:defRPr>
                <a:solidFill>
                  <a:schemeClr val="lt1"/>
                </a:solidFill>
              </a:defRPr>
            </a:lvl7pPr>
            <a:lvl8pPr marL="3657600" lvl="7" indent="-298450" algn="ctr">
              <a:spcBef>
                <a:spcPts val="1600"/>
              </a:spcBef>
              <a:spcAft>
                <a:spcPts val="0"/>
              </a:spcAft>
              <a:buClr>
                <a:schemeClr val="lt1"/>
              </a:buClr>
              <a:buSzPts val="1100"/>
              <a:buChar char="○"/>
              <a:defRPr>
                <a:solidFill>
                  <a:schemeClr val="lt1"/>
                </a:solidFill>
              </a:defRPr>
            </a:lvl8pPr>
            <a:lvl9pPr marL="4114800" lvl="8" indent="-298450" algn="ctr">
              <a:spcBef>
                <a:spcPts val="1600"/>
              </a:spcBef>
              <a:spcAft>
                <a:spcPts val="1600"/>
              </a:spcAft>
              <a:buClr>
                <a:schemeClr val="lt1"/>
              </a:buClr>
              <a:buSzPts val="1100"/>
              <a:buChar char="■"/>
              <a:defRPr>
                <a:solidFill>
                  <a:schemeClr val="lt1"/>
                </a:solidFill>
              </a:defRPr>
            </a:lvl9pPr>
          </a:lstStyle>
          <a:p>
            <a:endParaRPr/>
          </a:p>
        </p:txBody>
      </p:sp>
      <p:sp>
        <p:nvSpPr>
          <p:cNvPr id="270" name="Shape 27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Shape 27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Shape 50"/>
          <p:cNvGrpSpPr/>
          <p:nvPr/>
        </p:nvGrpSpPr>
        <p:grpSpPr>
          <a:xfrm>
            <a:off x="146769" y="3406"/>
            <a:ext cx="1233215" cy="1384535"/>
            <a:chOff x="146769" y="3406"/>
            <a:chExt cx="1233215" cy="1384535"/>
          </a:xfrm>
        </p:grpSpPr>
        <p:grpSp>
          <p:nvGrpSpPr>
            <p:cNvPr id="51" name="Shape 51"/>
            <p:cNvGrpSpPr/>
            <p:nvPr/>
          </p:nvGrpSpPr>
          <p:grpSpPr>
            <a:xfrm>
              <a:off x="1063183" y="3406"/>
              <a:ext cx="316800" cy="688513"/>
              <a:chOff x="1063183" y="3406"/>
              <a:chExt cx="316800" cy="688513"/>
            </a:xfrm>
          </p:grpSpPr>
          <p:sp>
            <p:nvSpPr>
              <p:cNvPr id="52" name="Shape 52"/>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 name="Shape 5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54" name="Shape 54"/>
            <p:cNvGrpSpPr/>
            <p:nvPr/>
          </p:nvGrpSpPr>
          <p:grpSpPr>
            <a:xfrm>
              <a:off x="604976" y="3406"/>
              <a:ext cx="316800" cy="1036524"/>
              <a:chOff x="604976" y="3406"/>
              <a:chExt cx="316800" cy="1036524"/>
            </a:xfrm>
          </p:grpSpPr>
          <p:sp>
            <p:nvSpPr>
              <p:cNvPr id="55" name="Shape 55"/>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6" name="Shape 56"/>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7" name="Shape 57"/>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58" name="Shape 58"/>
            <p:cNvGrpSpPr/>
            <p:nvPr/>
          </p:nvGrpSpPr>
          <p:grpSpPr>
            <a:xfrm>
              <a:off x="146769" y="3406"/>
              <a:ext cx="316800" cy="1384535"/>
              <a:chOff x="146769" y="3406"/>
              <a:chExt cx="316800" cy="1384535"/>
            </a:xfrm>
          </p:grpSpPr>
          <p:sp>
            <p:nvSpPr>
              <p:cNvPr id="59" name="Shape 59"/>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0" name="Shape 60"/>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1" name="Shape 61"/>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2" name="Shape 62"/>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grpSp>
        <p:nvGrpSpPr>
          <p:cNvPr id="63" name="Shape 63"/>
          <p:cNvGrpSpPr/>
          <p:nvPr/>
        </p:nvGrpSpPr>
        <p:grpSpPr>
          <a:xfrm>
            <a:off x="6775084" y="2904008"/>
            <a:ext cx="2186148" cy="2239500"/>
            <a:chOff x="6775084" y="2904008"/>
            <a:chExt cx="2186148" cy="2239500"/>
          </a:xfrm>
        </p:grpSpPr>
        <p:grpSp>
          <p:nvGrpSpPr>
            <p:cNvPr id="64" name="Shape 64"/>
            <p:cNvGrpSpPr/>
            <p:nvPr/>
          </p:nvGrpSpPr>
          <p:grpSpPr>
            <a:xfrm>
              <a:off x="6775084" y="4253708"/>
              <a:ext cx="409500" cy="889800"/>
              <a:chOff x="6775084" y="4253708"/>
              <a:chExt cx="409500" cy="889800"/>
            </a:xfrm>
          </p:grpSpPr>
          <p:sp>
            <p:nvSpPr>
              <p:cNvPr id="65" name="Shape 65"/>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6" name="Shape 66"/>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67" name="Shape 67"/>
            <p:cNvGrpSpPr/>
            <p:nvPr/>
          </p:nvGrpSpPr>
          <p:grpSpPr>
            <a:xfrm>
              <a:off x="7367299" y="3804008"/>
              <a:ext cx="409500" cy="1339500"/>
              <a:chOff x="7367299" y="3804008"/>
              <a:chExt cx="409500" cy="1339500"/>
            </a:xfrm>
          </p:grpSpPr>
          <p:sp>
            <p:nvSpPr>
              <p:cNvPr id="68" name="Shape 68"/>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9" name="Shape 69"/>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0" name="Shape 70"/>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71" name="Shape 71"/>
            <p:cNvGrpSpPr/>
            <p:nvPr/>
          </p:nvGrpSpPr>
          <p:grpSpPr>
            <a:xfrm>
              <a:off x="7959516" y="3354008"/>
              <a:ext cx="409500" cy="1789500"/>
              <a:chOff x="7959516" y="3354008"/>
              <a:chExt cx="409500" cy="1789500"/>
            </a:xfrm>
          </p:grpSpPr>
          <p:sp>
            <p:nvSpPr>
              <p:cNvPr id="72" name="Shape 72"/>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3" name="Shape 7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4" name="Shape 74"/>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5" name="Shape 75"/>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76" name="Shape 76"/>
            <p:cNvGrpSpPr/>
            <p:nvPr/>
          </p:nvGrpSpPr>
          <p:grpSpPr>
            <a:xfrm>
              <a:off x="8551731" y="2904008"/>
              <a:ext cx="409500" cy="2239500"/>
              <a:chOff x="8551731" y="2904008"/>
              <a:chExt cx="409500" cy="2239500"/>
            </a:xfrm>
          </p:grpSpPr>
          <p:sp>
            <p:nvSpPr>
              <p:cNvPr id="77" name="Shape 77"/>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8" name="Shape 78"/>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9" name="Shape 79"/>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0" name="Shape 80"/>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1" name="Shape 81"/>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sp>
        <p:nvSpPr>
          <p:cNvPr id="82" name="Shape 82"/>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Shape 8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Shape 85"/>
          <p:cNvGrpSpPr/>
          <p:nvPr/>
        </p:nvGrpSpPr>
        <p:grpSpPr>
          <a:xfrm>
            <a:off x="625966" y="299376"/>
            <a:ext cx="999312" cy="999312"/>
            <a:chOff x="348199" y="179450"/>
            <a:chExt cx="1116300" cy="1116300"/>
          </a:xfrm>
        </p:grpSpPr>
        <p:sp>
          <p:nvSpPr>
            <p:cNvPr id="86" name="Shape 8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7" name="Shape 8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88" name="Shape 88"/>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Shape 89"/>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0" name="Shape 9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Shape 92"/>
          <p:cNvGrpSpPr/>
          <p:nvPr/>
        </p:nvGrpSpPr>
        <p:grpSpPr>
          <a:xfrm>
            <a:off x="625966" y="299376"/>
            <a:ext cx="999312" cy="999312"/>
            <a:chOff x="348199" y="179450"/>
            <a:chExt cx="1116300" cy="1116300"/>
          </a:xfrm>
        </p:grpSpPr>
        <p:sp>
          <p:nvSpPr>
            <p:cNvPr id="93" name="Shape 93"/>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4" name="Shape 9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95" name="Shape 9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Shape 96"/>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7" name="Shape 97"/>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Shape 9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Shape 100"/>
          <p:cNvGrpSpPr/>
          <p:nvPr/>
        </p:nvGrpSpPr>
        <p:grpSpPr>
          <a:xfrm>
            <a:off x="625966" y="299376"/>
            <a:ext cx="999312" cy="999312"/>
            <a:chOff x="348199" y="179450"/>
            <a:chExt cx="1116300" cy="1116300"/>
          </a:xfrm>
        </p:grpSpPr>
        <p:sp>
          <p:nvSpPr>
            <p:cNvPr id="101" name="Shape 101"/>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2" name="Shape 102"/>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03" name="Shape 103"/>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Shape 10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Shape 106"/>
          <p:cNvGrpSpPr/>
          <p:nvPr/>
        </p:nvGrpSpPr>
        <p:grpSpPr>
          <a:xfrm>
            <a:off x="625966" y="299376"/>
            <a:ext cx="999312" cy="999312"/>
            <a:chOff x="348199" y="179450"/>
            <a:chExt cx="1116300" cy="1116300"/>
          </a:xfrm>
        </p:grpSpPr>
        <p:sp>
          <p:nvSpPr>
            <p:cNvPr id="107" name="Shape 10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09" name="Shape 109"/>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Shape 110"/>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1" name="Shape 1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Shape 113"/>
          <p:cNvGrpSpPr/>
          <p:nvPr/>
        </p:nvGrpSpPr>
        <p:grpSpPr>
          <a:xfrm>
            <a:off x="6866714" y="1306"/>
            <a:ext cx="2267451" cy="2601690"/>
            <a:chOff x="6790514" y="1306"/>
            <a:chExt cx="2267451" cy="2601690"/>
          </a:xfrm>
        </p:grpSpPr>
        <p:grpSp>
          <p:nvGrpSpPr>
            <p:cNvPr id="114" name="Shape 114"/>
            <p:cNvGrpSpPr/>
            <p:nvPr/>
          </p:nvGrpSpPr>
          <p:grpSpPr>
            <a:xfrm>
              <a:off x="7067465" y="1306"/>
              <a:ext cx="1990500" cy="1990200"/>
              <a:chOff x="7067465" y="1306"/>
              <a:chExt cx="1990500" cy="1990200"/>
            </a:xfrm>
          </p:grpSpPr>
          <p:sp>
            <p:nvSpPr>
              <p:cNvPr id="115" name="Shape 115"/>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6" name="Shape 116"/>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7" name="Shape 117"/>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18" name="Shape 118"/>
            <p:cNvGrpSpPr/>
            <p:nvPr/>
          </p:nvGrpSpPr>
          <p:grpSpPr>
            <a:xfrm>
              <a:off x="8207126" y="1807996"/>
              <a:ext cx="795000" cy="795000"/>
              <a:chOff x="8207126" y="1807996"/>
              <a:chExt cx="795000" cy="795000"/>
            </a:xfrm>
          </p:grpSpPr>
          <p:sp>
            <p:nvSpPr>
              <p:cNvPr id="119" name="Shape 119"/>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0" name="Shape 120"/>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1" name="Shape 121"/>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22" name="Shape 122"/>
            <p:cNvGrpSpPr/>
            <p:nvPr/>
          </p:nvGrpSpPr>
          <p:grpSpPr>
            <a:xfrm>
              <a:off x="6790514" y="118857"/>
              <a:ext cx="548700" cy="548700"/>
              <a:chOff x="6790514" y="118857"/>
              <a:chExt cx="548700" cy="548700"/>
            </a:xfrm>
          </p:grpSpPr>
          <p:sp>
            <p:nvSpPr>
              <p:cNvPr id="123" name="Shape 123"/>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4" name="Shape 124"/>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sp>
        <p:nvSpPr>
          <p:cNvPr id="125" name="Shape 125"/>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Shape 12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Shape 128"/>
          <p:cNvGrpSpPr/>
          <p:nvPr/>
        </p:nvGrpSpPr>
        <p:grpSpPr>
          <a:xfrm>
            <a:off x="625966" y="299376"/>
            <a:ext cx="999312" cy="999312"/>
            <a:chOff x="348199" y="179450"/>
            <a:chExt cx="1116300" cy="1116300"/>
          </a:xfrm>
        </p:grpSpPr>
        <p:sp>
          <p:nvSpPr>
            <p:cNvPr id="129" name="Shape 12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0" name="Shape 13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31" name="Shape 131"/>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Shape 132"/>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Shape 133"/>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Shape 13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Shape 136"/>
          <p:cNvGrpSpPr/>
          <p:nvPr/>
        </p:nvGrpSpPr>
        <p:grpSpPr>
          <a:xfrm>
            <a:off x="713373" y="3847119"/>
            <a:ext cx="825392" cy="825392"/>
            <a:chOff x="348199" y="179450"/>
            <a:chExt cx="1116300" cy="1116300"/>
          </a:xfrm>
        </p:grpSpPr>
        <p:sp>
          <p:nvSpPr>
            <p:cNvPr id="137" name="Shape 13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8" name="Shape 138"/>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39" name="Shape 139"/>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lstStyle>
            <a:lvl1pPr marL="457200" lvl="0" indent="-228600">
              <a:lnSpc>
                <a:spcPct val="100000"/>
              </a:lnSpc>
              <a:spcBef>
                <a:spcPts val="0"/>
              </a:spcBef>
              <a:spcAft>
                <a:spcPts val="0"/>
              </a:spcAft>
              <a:buSzPts val="1300"/>
              <a:buNone/>
              <a:defRPr/>
            </a:lvl1pPr>
          </a:lstStyle>
          <a:p>
            <a:endParaRPr/>
          </a:p>
        </p:txBody>
      </p:sp>
      <p:sp>
        <p:nvSpPr>
          <p:cNvPr id="140" name="Shape 14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Shape 8"/>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spcBef>
                <a:spcPts val="0"/>
              </a:spcBef>
              <a:spcAft>
                <a:spcPts val="0"/>
              </a:spcAft>
              <a:buNone/>
            </a:pPr>
            <a:fld id="{00000000-1234-1234-1234-123412341234}" type="slidenum">
              <a:rPr lang="zh-C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6.jpg"/><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rgbClr val="679690"/>
        </a:solidFill>
        <a:effectLst/>
      </p:bgPr>
    </p:bg>
    <p:spTree>
      <p:nvGrpSpPr>
        <p:cNvPr id="1" name="Shape 276"/>
        <p:cNvGrpSpPr/>
        <p:nvPr/>
      </p:nvGrpSpPr>
      <p:grpSpPr>
        <a:xfrm>
          <a:off x="0" y="0"/>
          <a:ext cx="0" cy="0"/>
          <a:chOff x="0" y="0"/>
          <a:chExt cx="0" cy="0"/>
        </a:xfrm>
      </p:grpSpPr>
      <p:pic>
        <p:nvPicPr>
          <p:cNvPr id="3" name="圖片 2">
            <a:extLst>
              <a:ext uri="{FF2B5EF4-FFF2-40B4-BE49-F238E27FC236}">
                <a16:creationId xmlns:a16="http://schemas.microsoft.com/office/drawing/2014/main" id="{D33B5761-333D-4C55-8F37-6F08841261B9}"/>
              </a:ext>
            </a:extLst>
          </p:cNvPr>
          <p:cNvPicPr>
            <a:picLocks noChangeAspect="1"/>
          </p:cNvPicPr>
          <p:nvPr/>
        </p:nvPicPr>
        <p:blipFill>
          <a:blip r:embed="rId3"/>
          <a:stretch>
            <a:fillRect/>
          </a:stretch>
        </p:blipFill>
        <p:spPr>
          <a:xfrm>
            <a:off x="856343" y="0"/>
            <a:ext cx="7779657" cy="5143500"/>
          </a:xfrm>
          <a:prstGeom prst="rect">
            <a:avLst/>
          </a:prstGeom>
        </p:spPr>
      </p:pic>
      <p:sp>
        <p:nvSpPr>
          <p:cNvPr id="277" name="Shape 277"/>
          <p:cNvSpPr txBox="1">
            <a:spLocks noGrp="1"/>
          </p:cNvSpPr>
          <p:nvPr>
            <p:ph type="title"/>
          </p:nvPr>
        </p:nvSpPr>
        <p:spPr>
          <a:xfrm>
            <a:off x="1440857" y="-13250"/>
            <a:ext cx="5857800" cy="18729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zh-CN" dirty="0">
                <a:latin typeface="Nunito" panose="02010600030101010101" charset="0"/>
              </a:rPr>
              <a:t>VAST chanllenge, 2016</a:t>
            </a:r>
            <a:endParaRPr dirty="0">
              <a:latin typeface="Nunito" panose="02010600030101010101" charset="0"/>
            </a:endParaRPr>
          </a:p>
        </p:txBody>
      </p:sp>
      <p:sp>
        <p:nvSpPr>
          <p:cNvPr id="278" name="Shape 278"/>
          <p:cNvSpPr txBox="1">
            <a:spLocks noGrp="1"/>
          </p:cNvSpPr>
          <p:nvPr>
            <p:ph type="subTitle" idx="4294967295"/>
          </p:nvPr>
        </p:nvSpPr>
        <p:spPr>
          <a:xfrm>
            <a:off x="3408114" y="2806175"/>
            <a:ext cx="4255500" cy="695400"/>
          </a:xfrm>
          <a:prstGeom prst="rect">
            <a:avLst/>
          </a:prstGeom>
        </p:spPr>
        <p:txBody>
          <a:bodyPr spcFirstLastPara="1" wrap="square" lIns="91425" tIns="91425" rIns="91425" bIns="91425" anchor="t" anchorCtr="0">
            <a:noAutofit/>
          </a:bodyPr>
          <a:lstStyle/>
          <a:p>
            <a:pPr marL="0" lvl="0" indent="0" algn="r">
              <a:spcBef>
                <a:spcPts val="0"/>
              </a:spcBef>
              <a:spcAft>
                <a:spcPts val="0"/>
              </a:spcAft>
              <a:buNone/>
            </a:pPr>
            <a:r>
              <a:rPr lang="zh-CN" sz="1400" b="1" dirty="0">
                <a:solidFill>
                  <a:schemeClr val="bg1"/>
                </a:solidFill>
              </a:rPr>
              <a:t>TANG CAN-YAO  </a:t>
            </a:r>
            <a:endParaRPr sz="1400" b="1" dirty="0">
              <a:solidFill>
                <a:schemeClr val="bg1"/>
              </a:solidFill>
            </a:endParaRPr>
          </a:p>
          <a:p>
            <a:pPr marL="0" lvl="0" indent="0" algn="r">
              <a:spcBef>
                <a:spcPts val="1600"/>
              </a:spcBef>
              <a:spcAft>
                <a:spcPts val="0"/>
              </a:spcAft>
              <a:buNone/>
            </a:pPr>
            <a:r>
              <a:rPr lang="zh-CN" sz="1400" b="1" dirty="0">
                <a:solidFill>
                  <a:schemeClr val="bg1"/>
                </a:solidFill>
              </a:rPr>
              <a:t>WANY Ziqi</a:t>
            </a:r>
            <a:endParaRPr sz="1400" b="1" dirty="0">
              <a:solidFill>
                <a:schemeClr val="bg1"/>
              </a:solidFill>
            </a:endParaRPr>
          </a:p>
          <a:p>
            <a:pPr marL="0" lvl="0" indent="0" algn="r">
              <a:spcBef>
                <a:spcPts val="1600"/>
              </a:spcBef>
              <a:spcAft>
                <a:spcPts val="0"/>
              </a:spcAft>
              <a:buNone/>
            </a:pPr>
            <a:r>
              <a:rPr lang="zh-CN" sz="1400" b="1" dirty="0">
                <a:solidFill>
                  <a:schemeClr val="bg1"/>
                </a:solidFill>
              </a:rPr>
              <a:t>DOU Daihui</a:t>
            </a:r>
            <a:endParaRPr sz="1400" b="1" dirty="0">
              <a:solidFill>
                <a:schemeClr val="bg1"/>
              </a:solidFill>
            </a:endParaRPr>
          </a:p>
          <a:p>
            <a:pPr marL="0" lvl="0" indent="0" algn="r">
              <a:spcBef>
                <a:spcPts val="1600"/>
              </a:spcBef>
              <a:spcAft>
                <a:spcPts val="1600"/>
              </a:spcAft>
              <a:buNone/>
            </a:pPr>
            <a:r>
              <a:rPr lang="zh-CN" sz="1400" b="1" dirty="0">
                <a:solidFill>
                  <a:schemeClr val="bg1"/>
                </a:solidFill>
              </a:rPr>
              <a:t>WANY Wenlong</a:t>
            </a:r>
            <a:endParaRPr sz="1400" b="1" dirty="0">
              <a:solidFill>
                <a:schemeClr val="bg1"/>
              </a:solidFill>
            </a:endParaRPr>
          </a:p>
        </p:txBody>
      </p:sp>
      <p:sp>
        <p:nvSpPr>
          <p:cNvPr id="279" name="Shape 279"/>
          <p:cNvSpPr txBox="1"/>
          <p:nvPr/>
        </p:nvSpPr>
        <p:spPr>
          <a:xfrm>
            <a:off x="1440857" y="1267635"/>
            <a:ext cx="4416300" cy="10782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zh-CN" sz="2400" dirty="0">
                <a:solidFill>
                  <a:srgbClr val="FFFFFF"/>
                </a:solidFill>
                <a:latin typeface="Nunito" panose="02010600030101010101" charset="0"/>
                <a:ea typeface="Times New Roman"/>
                <a:cs typeface="Times New Roman"/>
                <a:sym typeface="Times New Roman"/>
              </a:rPr>
              <a:t>Group HANDSOME Prof Qu</a:t>
            </a:r>
            <a:endParaRPr sz="2400" dirty="0">
              <a:solidFill>
                <a:srgbClr val="FFFFFF"/>
              </a:solidFill>
              <a:latin typeface="Nunito" panose="02010600030101010101" charset="0"/>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pic>
        <p:nvPicPr>
          <p:cNvPr id="342" name="Shape 342"/>
          <p:cNvPicPr preferRelativeResize="0"/>
          <p:nvPr/>
        </p:nvPicPr>
        <p:blipFill>
          <a:blip r:embed="rId3">
            <a:alphaModFix/>
          </a:blip>
          <a:stretch>
            <a:fillRect/>
          </a:stretch>
        </p:blipFill>
        <p:spPr>
          <a:xfrm>
            <a:off x="2391750" y="936150"/>
            <a:ext cx="6752249" cy="4207351"/>
          </a:xfrm>
          <a:prstGeom prst="rect">
            <a:avLst/>
          </a:prstGeom>
          <a:noFill/>
          <a:ln>
            <a:noFill/>
          </a:ln>
        </p:spPr>
      </p:pic>
      <p:sp>
        <p:nvSpPr>
          <p:cNvPr id="343" name="Shape 343"/>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zh-CN"/>
              <a:t>Alternative design</a:t>
            </a:r>
            <a:endParaRPr/>
          </a:p>
        </p:txBody>
      </p:sp>
      <p:sp>
        <p:nvSpPr>
          <p:cNvPr id="344" name="Shape 344"/>
          <p:cNvSpPr txBox="1">
            <a:spLocks noGrp="1"/>
          </p:cNvSpPr>
          <p:nvPr>
            <p:ph type="body" idx="1"/>
          </p:nvPr>
        </p:nvSpPr>
        <p:spPr>
          <a:xfrm>
            <a:off x="467325" y="1828225"/>
            <a:ext cx="3516900" cy="25416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zh-CN"/>
              <a:t>Heat Map</a:t>
            </a:r>
            <a:endParaRPr/>
          </a:p>
          <a:p>
            <a:pPr marL="0" lvl="0" indent="0">
              <a:spcBef>
                <a:spcPts val="1600"/>
              </a:spcBef>
              <a:spcAft>
                <a:spcPts val="0"/>
              </a:spcAft>
              <a:buNone/>
            </a:pPr>
            <a:r>
              <a:rPr lang="zh-CN"/>
              <a:t>Color shows the max value</a:t>
            </a:r>
            <a:endParaRPr/>
          </a:p>
          <a:p>
            <a:pPr marL="0" lvl="0" indent="0">
              <a:spcBef>
                <a:spcPts val="1600"/>
              </a:spcBef>
              <a:spcAft>
                <a:spcPts val="0"/>
              </a:spcAft>
              <a:buNone/>
            </a:pPr>
            <a:r>
              <a:rPr lang="zh-CN"/>
              <a:t>Size shows the mean value</a:t>
            </a:r>
            <a:endParaRPr/>
          </a:p>
          <a:p>
            <a:pPr marL="0" lvl="0" indent="0">
              <a:spcBef>
                <a:spcPts val="1600"/>
              </a:spcBef>
              <a:spcAft>
                <a:spcPts val="0"/>
              </a:spcAft>
              <a:buNone/>
            </a:pPr>
            <a:r>
              <a:rPr lang="zh-CN"/>
              <a:t>Disavantage:</a:t>
            </a:r>
            <a:endParaRPr/>
          </a:p>
          <a:p>
            <a:pPr marL="0" lvl="0" indent="0">
              <a:spcBef>
                <a:spcPts val="1600"/>
              </a:spcBef>
              <a:spcAft>
                <a:spcPts val="0"/>
              </a:spcAft>
              <a:buNone/>
            </a:pPr>
            <a:r>
              <a:rPr lang="zh-CN"/>
              <a:t>Separate timeline</a:t>
            </a:r>
            <a:endParaRPr/>
          </a:p>
          <a:p>
            <a:pPr marL="0" lvl="0" indent="0" rtl="0">
              <a:spcBef>
                <a:spcPts val="1600"/>
              </a:spcBef>
              <a:spcAft>
                <a:spcPts val="1600"/>
              </a:spcAft>
              <a:buNone/>
            </a:pPr>
            <a:r>
              <a:rPr lang="zh-CN"/>
              <a:t>Not obvious trend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Shape 284"/>
          <p:cNvSpPr txBox="1">
            <a:spLocks noGrp="1"/>
          </p:cNvSpPr>
          <p:nvPr>
            <p:ph type="title"/>
          </p:nvPr>
        </p:nvSpPr>
        <p:spPr>
          <a:xfrm>
            <a:off x="1188225" y="598575"/>
            <a:ext cx="7030500" cy="9993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zh-CN"/>
              <a:t>Project background</a:t>
            </a:r>
            <a:endParaRPr/>
          </a:p>
        </p:txBody>
      </p:sp>
      <p:sp>
        <p:nvSpPr>
          <p:cNvPr id="285" name="Shape 285"/>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zh-CN" sz="1200" dirty="0">
                <a:latin typeface="Times New Roman"/>
                <a:ea typeface="Times New Roman"/>
                <a:cs typeface="Times New Roman"/>
                <a:sym typeface="Times New Roman"/>
              </a:rPr>
              <a:t>GAStech new building</a:t>
            </a:r>
            <a:endParaRPr sz="1200" dirty="0">
              <a:latin typeface="Times New Roman"/>
              <a:ea typeface="Times New Roman"/>
              <a:cs typeface="Times New Roman"/>
              <a:sym typeface="Times New Roman"/>
            </a:endParaRPr>
          </a:p>
          <a:p>
            <a:pPr marL="0" lvl="0" indent="0">
              <a:spcBef>
                <a:spcPts val="1600"/>
              </a:spcBef>
              <a:spcAft>
                <a:spcPts val="0"/>
              </a:spcAft>
              <a:buNone/>
            </a:pPr>
            <a:r>
              <a:rPr lang="zh-CN" sz="1200" dirty="0">
                <a:latin typeface="Times New Roman"/>
                <a:ea typeface="Times New Roman"/>
                <a:cs typeface="Times New Roman"/>
                <a:sym typeface="Times New Roman"/>
              </a:rPr>
              <a:t>The new office is built to the highest energy efficiency standards, and it is fully instrumented with sensors that identify everything from building temperatures to concentration levels of various chemicals(Hazium,</a:t>
            </a:r>
            <a:r>
              <a:rPr lang="zh-CN" sz="1200" dirty="0">
                <a:solidFill>
                  <a:srgbClr val="444444"/>
                </a:solidFill>
                <a:highlight>
                  <a:srgbClr val="FFFFFF"/>
                </a:highlight>
                <a:latin typeface="Times New Roman"/>
                <a:ea typeface="Times New Roman"/>
                <a:cs typeface="Times New Roman"/>
                <a:sym typeface="Times New Roman"/>
              </a:rPr>
              <a:t>Carbon dioxide</a:t>
            </a:r>
            <a:r>
              <a:rPr lang="zh-CN" sz="1200" dirty="0">
                <a:latin typeface="Times New Roman"/>
                <a:ea typeface="Times New Roman"/>
                <a:cs typeface="Times New Roman"/>
                <a:sym typeface="Times New Roman"/>
              </a:rPr>
              <a:t>).</a:t>
            </a:r>
            <a:endParaRPr sz="1200" dirty="0">
              <a:latin typeface="Times New Roman"/>
              <a:ea typeface="Times New Roman"/>
              <a:cs typeface="Times New Roman"/>
              <a:sym typeface="Times New Roman"/>
            </a:endParaRPr>
          </a:p>
          <a:p>
            <a:pPr marL="0" lvl="0" indent="0">
              <a:spcBef>
                <a:spcPts val="1600"/>
              </a:spcBef>
              <a:spcAft>
                <a:spcPts val="0"/>
              </a:spcAft>
              <a:buNone/>
            </a:pPr>
            <a:r>
              <a:rPr lang="zh-CN" sz="1200" dirty="0">
                <a:latin typeface="Times New Roman"/>
                <a:ea typeface="Times New Roman"/>
                <a:cs typeface="Times New Roman"/>
                <a:sym typeface="Times New Roman"/>
              </a:rPr>
              <a:t>GAStech new policy</a:t>
            </a:r>
            <a:endParaRPr sz="1200" dirty="0">
              <a:latin typeface="Times New Roman"/>
              <a:ea typeface="Times New Roman"/>
              <a:cs typeface="Times New Roman"/>
              <a:sym typeface="Times New Roman"/>
            </a:endParaRPr>
          </a:p>
          <a:p>
            <a:pPr marL="0" lvl="0" indent="0">
              <a:spcBef>
                <a:spcPts val="1600"/>
              </a:spcBef>
              <a:spcAft>
                <a:spcPts val="1600"/>
              </a:spcAft>
              <a:buNone/>
            </a:pPr>
            <a:r>
              <a:rPr lang="zh-CN" sz="1200" dirty="0">
                <a:latin typeface="Times New Roman"/>
                <a:ea typeface="Times New Roman"/>
                <a:cs typeface="Times New Roman"/>
                <a:sym typeface="Times New Roman"/>
              </a:rPr>
              <a:t>GAStech introduced new security procedures.  Staff members are required to wear proximity (prox) cards while in the building. The building is instrumented with passive prox card readers that cover individual building zones.</a:t>
            </a:r>
            <a:endParaRPr sz="1200" dirty="0">
              <a:latin typeface="Times New Roman"/>
              <a:ea typeface="Times New Roman"/>
              <a:cs typeface="Times New Roman"/>
              <a:sym typeface="Times New Roman"/>
            </a:endParaRPr>
          </a:p>
        </p:txBody>
      </p:sp>
      <p:pic>
        <p:nvPicPr>
          <p:cNvPr id="286" name="Shape 286"/>
          <p:cNvPicPr preferRelativeResize="0"/>
          <p:nvPr/>
        </p:nvPicPr>
        <p:blipFill>
          <a:blip r:embed="rId3">
            <a:alphaModFix/>
          </a:blip>
          <a:stretch>
            <a:fillRect/>
          </a:stretch>
        </p:blipFill>
        <p:spPr>
          <a:xfrm>
            <a:off x="6743626" y="1106450"/>
            <a:ext cx="1751250" cy="1204300"/>
          </a:xfrm>
          <a:prstGeom prst="rect">
            <a:avLst/>
          </a:prstGeom>
          <a:noFill/>
          <a:ln>
            <a:noFill/>
          </a:ln>
        </p:spPr>
      </p:pic>
      <p:pic>
        <p:nvPicPr>
          <p:cNvPr id="287" name="Shape 287"/>
          <p:cNvPicPr preferRelativeResize="0"/>
          <p:nvPr/>
        </p:nvPicPr>
        <p:blipFill>
          <a:blip r:embed="rId4">
            <a:alphaModFix/>
          </a:blip>
          <a:stretch>
            <a:fillRect/>
          </a:stretch>
        </p:blipFill>
        <p:spPr>
          <a:xfrm>
            <a:off x="6102150" y="155188"/>
            <a:ext cx="2857500" cy="9048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Shape 292"/>
          <p:cNvSpPr txBox="1">
            <a:spLocks noGrp="1"/>
          </p:cNvSpPr>
          <p:nvPr>
            <p:ph type="title"/>
          </p:nvPr>
        </p:nvSpPr>
        <p:spPr>
          <a:xfrm>
            <a:off x="1303800" y="563825"/>
            <a:ext cx="7030500" cy="9993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zh-CN"/>
              <a:t>General structure of the data</a:t>
            </a:r>
            <a:endParaRPr/>
          </a:p>
        </p:txBody>
      </p:sp>
      <p:sp>
        <p:nvSpPr>
          <p:cNvPr id="293" name="Shape 293"/>
          <p:cNvSpPr txBox="1">
            <a:spLocks noGrp="1"/>
          </p:cNvSpPr>
          <p:nvPr>
            <p:ph type="body" idx="1"/>
          </p:nvPr>
        </p:nvSpPr>
        <p:spPr>
          <a:xfrm>
            <a:off x="130875" y="1425300"/>
            <a:ext cx="6055200" cy="25416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zh-CN" sz="1200">
                <a:solidFill>
                  <a:srgbClr val="444444"/>
                </a:solidFill>
                <a:highlight>
                  <a:srgbClr val="FFFFFF"/>
                </a:highlight>
                <a:latin typeface="Times New Roman"/>
                <a:ea typeface="Times New Roman"/>
                <a:cs typeface="Times New Roman"/>
                <a:sym typeface="Times New Roman"/>
              </a:rPr>
              <a:t> We are require to help the GAStech better understand it’s operation with its two week’s building and proximity sensor data. Below is list of the data provided.</a:t>
            </a:r>
            <a:endParaRPr sz="1200">
              <a:solidFill>
                <a:srgbClr val="444444"/>
              </a:solidFill>
              <a:highlight>
                <a:srgbClr val="FFFFFF"/>
              </a:highlight>
              <a:latin typeface="Times New Roman"/>
              <a:ea typeface="Times New Roman"/>
              <a:cs typeface="Times New Roman"/>
              <a:sym typeface="Times New Roman"/>
            </a:endParaRPr>
          </a:p>
          <a:p>
            <a:pPr marL="457200" lvl="0" indent="-298450" rtl="0">
              <a:spcBef>
                <a:spcPts val="1600"/>
              </a:spcBef>
              <a:spcAft>
                <a:spcPts val="0"/>
              </a:spcAft>
              <a:buClr>
                <a:srgbClr val="444444"/>
              </a:buClr>
              <a:buSzPts val="1100"/>
              <a:buFont typeface="Arial"/>
              <a:buChar char="❏"/>
            </a:pPr>
            <a:r>
              <a:rPr lang="zh-CN" sz="1100">
                <a:solidFill>
                  <a:srgbClr val="444444"/>
                </a:solidFill>
                <a:latin typeface="Arial"/>
                <a:ea typeface="Arial"/>
                <a:cs typeface="Arial"/>
                <a:sym typeface="Arial"/>
              </a:rPr>
              <a:t>A building layout for the GAStech offices, including the maps of the prox zones and the HVAC zones</a:t>
            </a:r>
            <a:endParaRPr sz="1100">
              <a:solidFill>
                <a:srgbClr val="444444"/>
              </a:solidFill>
              <a:latin typeface="Arial"/>
              <a:ea typeface="Arial"/>
              <a:cs typeface="Arial"/>
              <a:sym typeface="Arial"/>
            </a:endParaRPr>
          </a:p>
          <a:p>
            <a:pPr marL="457200" lvl="0" indent="-298450" rtl="0">
              <a:spcBef>
                <a:spcPts val="0"/>
              </a:spcBef>
              <a:spcAft>
                <a:spcPts val="0"/>
              </a:spcAft>
              <a:buClr>
                <a:srgbClr val="444444"/>
              </a:buClr>
              <a:buSzPts val="1100"/>
              <a:buFont typeface="Arial"/>
              <a:buChar char="❏"/>
            </a:pPr>
            <a:r>
              <a:rPr lang="zh-CN" sz="1100">
                <a:solidFill>
                  <a:srgbClr val="444444"/>
                </a:solidFill>
                <a:latin typeface="Arial"/>
                <a:ea typeface="Arial"/>
                <a:cs typeface="Arial"/>
                <a:sym typeface="Arial"/>
              </a:rPr>
              <a:t>A current list of employees, roles, and office assignments</a:t>
            </a:r>
            <a:endParaRPr sz="1100">
              <a:solidFill>
                <a:srgbClr val="444444"/>
              </a:solidFill>
              <a:latin typeface="Arial"/>
              <a:ea typeface="Arial"/>
              <a:cs typeface="Arial"/>
              <a:sym typeface="Arial"/>
            </a:endParaRPr>
          </a:p>
          <a:p>
            <a:pPr marL="457200" lvl="0" indent="-298450" rtl="0">
              <a:spcBef>
                <a:spcPts val="0"/>
              </a:spcBef>
              <a:spcAft>
                <a:spcPts val="0"/>
              </a:spcAft>
              <a:buClr>
                <a:srgbClr val="444444"/>
              </a:buClr>
              <a:buSzPts val="1100"/>
              <a:buFont typeface="Arial"/>
              <a:buChar char="❏"/>
            </a:pPr>
            <a:r>
              <a:rPr lang="zh-CN" sz="1100">
                <a:solidFill>
                  <a:srgbClr val="444444"/>
                </a:solidFill>
                <a:latin typeface="Arial"/>
                <a:ea typeface="Arial"/>
                <a:cs typeface="Arial"/>
                <a:sym typeface="Arial"/>
              </a:rPr>
              <a:t>Proximity sensor data for each of the prox zone regions</a:t>
            </a:r>
            <a:endParaRPr sz="1100">
              <a:solidFill>
                <a:srgbClr val="444444"/>
              </a:solidFill>
              <a:latin typeface="Arial"/>
              <a:ea typeface="Arial"/>
              <a:cs typeface="Arial"/>
              <a:sym typeface="Arial"/>
            </a:endParaRPr>
          </a:p>
          <a:p>
            <a:pPr marL="457200" lvl="0" indent="-298450" rtl="0">
              <a:spcBef>
                <a:spcPts val="0"/>
              </a:spcBef>
              <a:spcAft>
                <a:spcPts val="0"/>
              </a:spcAft>
              <a:buClr>
                <a:srgbClr val="444444"/>
              </a:buClr>
              <a:buSzPts val="1100"/>
              <a:buFont typeface="Arial"/>
              <a:buChar char="❏"/>
            </a:pPr>
            <a:r>
              <a:rPr lang="zh-CN" sz="1100">
                <a:solidFill>
                  <a:srgbClr val="444444"/>
                </a:solidFill>
                <a:latin typeface="Arial"/>
                <a:ea typeface="Arial"/>
                <a:cs typeface="Arial"/>
                <a:sym typeface="Arial"/>
              </a:rPr>
              <a:t>Proximity sensor data from Rosie the mobile robot</a:t>
            </a:r>
            <a:endParaRPr sz="1100">
              <a:solidFill>
                <a:srgbClr val="444444"/>
              </a:solidFill>
              <a:latin typeface="Arial"/>
              <a:ea typeface="Arial"/>
              <a:cs typeface="Arial"/>
              <a:sym typeface="Arial"/>
            </a:endParaRPr>
          </a:p>
          <a:p>
            <a:pPr marL="457200" lvl="0" indent="-298450" rtl="0">
              <a:spcBef>
                <a:spcPts val="0"/>
              </a:spcBef>
              <a:spcAft>
                <a:spcPts val="0"/>
              </a:spcAft>
              <a:buClr>
                <a:srgbClr val="444444"/>
              </a:buClr>
              <a:buSzPts val="1100"/>
              <a:buFont typeface="Arial"/>
              <a:buChar char="❏"/>
            </a:pPr>
            <a:r>
              <a:rPr lang="zh-CN" sz="1100">
                <a:solidFill>
                  <a:srgbClr val="444444"/>
                </a:solidFill>
                <a:latin typeface="Arial"/>
                <a:ea typeface="Arial"/>
                <a:cs typeface="Arial"/>
                <a:sym typeface="Arial"/>
              </a:rPr>
              <a:t>HVAC sensor readings and status information from each of the building’s HVAC zones</a:t>
            </a:r>
            <a:endParaRPr sz="1100">
              <a:solidFill>
                <a:srgbClr val="444444"/>
              </a:solidFill>
              <a:latin typeface="Arial"/>
              <a:ea typeface="Arial"/>
              <a:cs typeface="Arial"/>
              <a:sym typeface="Arial"/>
            </a:endParaRPr>
          </a:p>
          <a:p>
            <a:pPr marL="457200" lvl="0" indent="-298450" rtl="0">
              <a:spcBef>
                <a:spcPts val="0"/>
              </a:spcBef>
              <a:spcAft>
                <a:spcPts val="0"/>
              </a:spcAft>
              <a:buClr>
                <a:srgbClr val="444444"/>
              </a:buClr>
              <a:buSzPts val="1100"/>
              <a:buFont typeface="Arial"/>
              <a:buChar char="❏"/>
            </a:pPr>
            <a:r>
              <a:rPr lang="zh-CN" sz="1100">
                <a:solidFill>
                  <a:srgbClr val="444444"/>
                </a:solidFill>
                <a:latin typeface="Arial"/>
                <a:ea typeface="Arial"/>
                <a:cs typeface="Arial"/>
                <a:sym typeface="Arial"/>
              </a:rPr>
              <a:t>Hazium readings from four sensors</a:t>
            </a:r>
            <a:endParaRPr sz="1100">
              <a:solidFill>
                <a:srgbClr val="444444"/>
              </a:solidFill>
              <a:latin typeface="Arial"/>
              <a:ea typeface="Arial"/>
              <a:cs typeface="Arial"/>
              <a:sym typeface="Arial"/>
            </a:endParaRPr>
          </a:p>
          <a:p>
            <a:pPr marL="0" lvl="0" indent="0">
              <a:spcBef>
                <a:spcPts val="0"/>
              </a:spcBef>
              <a:spcAft>
                <a:spcPts val="1600"/>
              </a:spcAft>
              <a:buNone/>
            </a:pPr>
            <a:endParaRPr sz="1200">
              <a:solidFill>
                <a:srgbClr val="444444"/>
              </a:solidFill>
              <a:highlight>
                <a:srgbClr val="FFFFFF"/>
              </a:highlight>
              <a:latin typeface="Times New Roman"/>
              <a:ea typeface="Times New Roman"/>
              <a:cs typeface="Times New Roman"/>
              <a:sym typeface="Times New Roman"/>
            </a:endParaRPr>
          </a:p>
        </p:txBody>
      </p:sp>
      <p:pic>
        <p:nvPicPr>
          <p:cNvPr id="294" name="Shape 294"/>
          <p:cNvPicPr preferRelativeResize="0"/>
          <p:nvPr/>
        </p:nvPicPr>
        <p:blipFill>
          <a:blip r:embed="rId3">
            <a:alphaModFix/>
          </a:blip>
          <a:stretch>
            <a:fillRect/>
          </a:stretch>
        </p:blipFill>
        <p:spPr>
          <a:xfrm>
            <a:off x="6650851" y="1150525"/>
            <a:ext cx="2345227" cy="1812228"/>
          </a:xfrm>
          <a:prstGeom prst="rect">
            <a:avLst/>
          </a:prstGeom>
          <a:noFill/>
          <a:ln>
            <a:noFill/>
          </a:ln>
        </p:spPr>
      </p:pic>
      <p:pic>
        <p:nvPicPr>
          <p:cNvPr id="295" name="Shape 295"/>
          <p:cNvPicPr preferRelativeResize="0"/>
          <p:nvPr/>
        </p:nvPicPr>
        <p:blipFill>
          <a:blip r:embed="rId4">
            <a:alphaModFix/>
          </a:blip>
          <a:stretch>
            <a:fillRect/>
          </a:stretch>
        </p:blipFill>
        <p:spPr>
          <a:xfrm>
            <a:off x="6626012" y="3292875"/>
            <a:ext cx="2394934" cy="1850624"/>
          </a:xfrm>
          <a:prstGeom prst="rect">
            <a:avLst/>
          </a:prstGeom>
          <a:noFill/>
          <a:ln>
            <a:noFill/>
          </a:ln>
        </p:spPr>
      </p:pic>
      <p:pic>
        <p:nvPicPr>
          <p:cNvPr id="296" name="Shape 296"/>
          <p:cNvPicPr preferRelativeResize="0"/>
          <p:nvPr/>
        </p:nvPicPr>
        <p:blipFill>
          <a:blip r:embed="rId5">
            <a:alphaModFix/>
          </a:blip>
          <a:stretch>
            <a:fillRect/>
          </a:stretch>
        </p:blipFill>
        <p:spPr>
          <a:xfrm>
            <a:off x="4095225" y="3292867"/>
            <a:ext cx="2394950" cy="185063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Shape 301"/>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zh-CN"/>
              <a:t>Design requirement &amp; tasks</a:t>
            </a:r>
            <a:endParaRPr/>
          </a:p>
        </p:txBody>
      </p:sp>
      <p:sp>
        <p:nvSpPr>
          <p:cNvPr id="302" name="Shape 302"/>
          <p:cNvSpPr txBox="1">
            <a:spLocks noGrp="1"/>
          </p:cNvSpPr>
          <p:nvPr>
            <p:ph type="body" idx="1"/>
          </p:nvPr>
        </p:nvSpPr>
        <p:spPr>
          <a:xfrm>
            <a:off x="1303800" y="1687900"/>
            <a:ext cx="7030500" cy="2541600"/>
          </a:xfrm>
          <a:prstGeom prst="rect">
            <a:avLst/>
          </a:prstGeom>
        </p:spPr>
        <p:txBody>
          <a:bodyPr spcFirstLastPara="1" wrap="square" lIns="91425" tIns="91425" rIns="91425" bIns="91425" anchor="t" anchorCtr="0">
            <a:noAutofit/>
          </a:bodyPr>
          <a:lstStyle/>
          <a:p>
            <a:pPr marL="457200" lvl="0" indent="-298450" rtl="0">
              <a:spcBef>
                <a:spcPts val="0"/>
              </a:spcBef>
              <a:spcAft>
                <a:spcPts val="0"/>
              </a:spcAft>
              <a:buClr>
                <a:srgbClr val="444444"/>
              </a:buClr>
              <a:buSzPts val="1100"/>
              <a:buFont typeface="Arial"/>
              <a:buAutoNum type="arabicPeriod"/>
            </a:pPr>
            <a:r>
              <a:rPr lang="zh-CN" sz="1100">
                <a:solidFill>
                  <a:srgbClr val="444444"/>
                </a:solidFill>
                <a:latin typeface="Arial"/>
                <a:ea typeface="Arial"/>
                <a:cs typeface="Arial"/>
                <a:sym typeface="Arial"/>
              </a:rPr>
              <a:t>What are the typical patterns in the prox card data? What does a typical day look like for GAStech employees?</a:t>
            </a:r>
            <a:endParaRPr sz="1100">
              <a:solidFill>
                <a:srgbClr val="444444"/>
              </a:solidFill>
              <a:latin typeface="Arial"/>
              <a:ea typeface="Arial"/>
              <a:cs typeface="Arial"/>
              <a:sym typeface="Arial"/>
            </a:endParaRPr>
          </a:p>
          <a:p>
            <a:pPr marL="457200" lvl="0" indent="-298450" rtl="0">
              <a:spcBef>
                <a:spcPts val="0"/>
              </a:spcBef>
              <a:spcAft>
                <a:spcPts val="0"/>
              </a:spcAft>
              <a:buClr>
                <a:srgbClr val="444444"/>
              </a:buClr>
              <a:buSzPts val="1100"/>
              <a:buFont typeface="Arial"/>
              <a:buAutoNum type="arabicPeriod"/>
            </a:pPr>
            <a:r>
              <a:rPr lang="zh-CN" sz="1100">
                <a:solidFill>
                  <a:srgbClr val="444444"/>
                </a:solidFill>
                <a:latin typeface="Arial"/>
                <a:ea typeface="Arial"/>
                <a:cs typeface="Arial"/>
                <a:sym typeface="Arial"/>
              </a:rPr>
              <a:t>Describe up to ten of the most interesting patterns that appear in the building data. Describe what is notable about the pattern and explain its possible significance.</a:t>
            </a:r>
            <a:endParaRPr sz="1100">
              <a:solidFill>
                <a:srgbClr val="444444"/>
              </a:solidFill>
              <a:latin typeface="Arial"/>
              <a:ea typeface="Arial"/>
              <a:cs typeface="Arial"/>
              <a:sym typeface="Arial"/>
            </a:endParaRPr>
          </a:p>
          <a:p>
            <a:pPr marL="457200" lvl="0" indent="-298450" rtl="0">
              <a:spcBef>
                <a:spcPts val="0"/>
              </a:spcBef>
              <a:spcAft>
                <a:spcPts val="0"/>
              </a:spcAft>
              <a:buClr>
                <a:srgbClr val="444444"/>
              </a:buClr>
              <a:buSzPts val="1100"/>
              <a:buFont typeface="Arial"/>
              <a:buAutoNum type="arabicPeriod"/>
            </a:pPr>
            <a:r>
              <a:rPr lang="zh-CN" sz="1100">
                <a:solidFill>
                  <a:srgbClr val="444444"/>
                </a:solidFill>
                <a:latin typeface="Arial"/>
                <a:ea typeface="Arial"/>
                <a:cs typeface="Arial"/>
                <a:sym typeface="Arial"/>
              </a:rPr>
              <a:t>Describe up to ten notable anomalies or unusual events you see in the data. Prioritize those issues that are most likely to represent a danger or a serious issue for building operations.</a:t>
            </a:r>
            <a:endParaRPr sz="1100">
              <a:solidFill>
                <a:srgbClr val="444444"/>
              </a:solidFill>
              <a:latin typeface="Arial"/>
              <a:ea typeface="Arial"/>
              <a:cs typeface="Arial"/>
              <a:sym typeface="Arial"/>
            </a:endParaRPr>
          </a:p>
          <a:p>
            <a:pPr marL="457200" lvl="0" indent="-298450" rtl="0">
              <a:spcBef>
                <a:spcPts val="0"/>
              </a:spcBef>
              <a:spcAft>
                <a:spcPts val="0"/>
              </a:spcAft>
              <a:buClr>
                <a:srgbClr val="444444"/>
              </a:buClr>
              <a:buSzPts val="1100"/>
              <a:buFont typeface="Arial"/>
              <a:buAutoNum type="arabicPeriod"/>
            </a:pPr>
            <a:r>
              <a:rPr lang="zh-CN" sz="1100">
                <a:solidFill>
                  <a:srgbClr val="444444"/>
                </a:solidFill>
                <a:latin typeface="Arial"/>
                <a:ea typeface="Arial"/>
                <a:cs typeface="Arial"/>
                <a:sym typeface="Arial"/>
              </a:rPr>
              <a:t>Describe up to five observed relationships between the proximity card data and building data elements. If you find a causal relationship (for example, a building event or condition leading to personnel behavior changes or personnel activity leading to building operations changes), describe your discovered cause and effect, the evidence you found to support it, and your level of confidence in your assessment of the relationship.</a:t>
            </a:r>
            <a:endParaRPr sz="1100">
              <a:solidFill>
                <a:srgbClr val="444444"/>
              </a:solidFill>
              <a:latin typeface="Arial"/>
              <a:ea typeface="Arial"/>
              <a:cs typeface="Arial"/>
              <a:sym typeface="Arial"/>
            </a:endParaRPr>
          </a:p>
          <a:p>
            <a:pPr marL="0" lvl="0" indent="0">
              <a:spcBef>
                <a:spcPts val="0"/>
              </a:spcBef>
              <a:spcAft>
                <a:spcPts val="16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Shape 307"/>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zh-CN"/>
              <a:t>Visualization design(Employee data)</a:t>
            </a:r>
            <a:endParaRPr/>
          </a:p>
        </p:txBody>
      </p:sp>
      <p:sp>
        <p:nvSpPr>
          <p:cNvPr id="308" name="Shape 308"/>
          <p:cNvSpPr txBox="1">
            <a:spLocks noGrp="1"/>
          </p:cNvSpPr>
          <p:nvPr>
            <p:ph type="body" idx="1"/>
          </p:nvPr>
        </p:nvSpPr>
        <p:spPr>
          <a:xfrm>
            <a:off x="528150" y="1828225"/>
            <a:ext cx="3516900" cy="3098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zh-CN"/>
              <a:t>Below is the Gantt chart for all the employee</a:t>
            </a:r>
            <a:endParaRPr/>
          </a:p>
          <a:p>
            <a:pPr marL="0" lvl="0" indent="0" rtl="0">
              <a:spcBef>
                <a:spcPts val="1600"/>
              </a:spcBef>
              <a:spcAft>
                <a:spcPts val="0"/>
              </a:spcAft>
              <a:buNone/>
            </a:pPr>
            <a:r>
              <a:rPr lang="zh-CN"/>
              <a:t>Above is the floor map each circle represents an employee and different color represents different department</a:t>
            </a:r>
            <a:endParaRPr/>
          </a:p>
          <a:p>
            <a:pPr marL="0" lvl="0" indent="0" rtl="0">
              <a:spcBef>
                <a:spcPts val="1600"/>
              </a:spcBef>
              <a:spcAft>
                <a:spcPts val="0"/>
              </a:spcAft>
              <a:buNone/>
            </a:pPr>
            <a:r>
              <a:rPr lang="zh-CN"/>
              <a:t>The trajectory of each employee can be shown by moving the index along the Gantt Chart</a:t>
            </a:r>
            <a:endParaRPr/>
          </a:p>
          <a:p>
            <a:pPr marL="0" lvl="0" indent="0" rtl="0">
              <a:spcBef>
                <a:spcPts val="1600"/>
              </a:spcBef>
              <a:spcAft>
                <a:spcPts val="1600"/>
              </a:spcAft>
              <a:buNone/>
            </a:pPr>
            <a:r>
              <a:rPr lang="zh-CN"/>
              <a:t>Display individual employee or a group of employee trajectory is possible by choosing the corresponding employee</a:t>
            </a:r>
            <a:endParaRPr/>
          </a:p>
        </p:txBody>
      </p:sp>
      <p:pic>
        <p:nvPicPr>
          <p:cNvPr id="309" name="Shape 309"/>
          <p:cNvPicPr preferRelativeResize="0"/>
          <p:nvPr/>
        </p:nvPicPr>
        <p:blipFill>
          <a:blip r:embed="rId3">
            <a:alphaModFix/>
          </a:blip>
          <a:stretch>
            <a:fillRect/>
          </a:stretch>
        </p:blipFill>
        <p:spPr>
          <a:xfrm>
            <a:off x="4573525" y="3928287"/>
            <a:ext cx="3516901" cy="1132813"/>
          </a:xfrm>
          <a:prstGeom prst="rect">
            <a:avLst/>
          </a:prstGeom>
          <a:noFill/>
          <a:ln>
            <a:noFill/>
          </a:ln>
        </p:spPr>
      </p:pic>
      <p:pic>
        <p:nvPicPr>
          <p:cNvPr id="310" name="Shape 310"/>
          <p:cNvPicPr preferRelativeResize="0"/>
          <p:nvPr/>
        </p:nvPicPr>
        <p:blipFill>
          <a:blip r:embed="rId4">
            <a:alphaModFix/>
          </a:blip>
          <a:stretch>
            <a:fillRect/>
          </a:stretch>
        </p:blipFill>
        <p:spPr>
          <a:xfrm>
            <a:off x="4573525" y="1147300"/>
            <a:ext cx="3481649" cy="269035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zh-CN"/>
              <a:t>Alternative design</a:t>
            </a:r>
            <a:endParaRPr/>
          </a:p>
        </p:txBody>
      </p:sp>
      <p:sp>
        <p:nvSpPr>
          <p:cNvPr id="316" name="Shape 316"/>
          <p:cNvSpPr txBox="1">
            <a:spLocks noGrp="1"/>
          </p:cNvSpPr>
          <p:nvPr>
            <p:ph type="body" idx="1"/>
          </p:nvPr>
        </p:nvSpPr>
        <p:spPr>
          <a:xfrm>
            <a:off x="1056750" y="1874475"/>
            <a:ext cx="7030500" cy="25416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zh-CN"/>
              <a:t>Using animation to present the movement of the employee</a:t>
            </a:r>
            <a:endParaRPr/>
          </a:p>
          <a:p>
            <a:pPr marL="0" lvl="0" indent="0">
              <a:spcBef>
                <a:spcPts val="1600"/>
              </a:spcBef>
              <a:spcAft>
                <a:spcPts val="0"/>
              </a:spcAft>
              <a:buNone/>
            </a:pPr>
            <a:r>
              <a:rPr lang="zh-CN"/>
              <a:t>Disavantage:</a:t>
            </a:r>
            <a:endParaRPr/>
          </a:p>
          <a:p>
            <a:pPr marL="0" lvl="0" indent="0">
              <a:spcBef>
                <a:spcPts val="1600"/>
              </a:spcBef>
              <a:spcAft>
                <a:spcPts val="1600"/>
              </a:spcAft>
              <a:buNone/>
            </a:pPr>
            <a:r>
              <a:rPr lang="zh-CN"/>
              <a:t>Eyes beat memory</a:t>
            </a:r>
            <a:endParaRPr/>
          </a:p>
        </p:txBody>
      </p:sp>
      <p:pic>
        <p:nvPicPr>
          <p:cNvPr id="3" name="圖片 2">
            <a:extLst>
              <a:ext uri="{FF2B5EF4-FFF2-40B4-BE49-F238E27FC236}">
                <a16:creationId xmlns:a16="http://schemas.microsoft.com/office/drawing/2014/main" id="{5C6E9C43-A99E-4FCE-A6E3-350121269AEC}"/>
              </a:ext>
            </a:extLst>
          </p:cNvPr>
          <p:cNvPicPr>
            <a:picLocks noChangeAspect="1"/>
          </p:cNvPicPr>
          <p:nvPr/>
        </p:nvPicPr>
        <p:blipFill>
          <a:blip r:embed="rId3"/>
          <a:stretch>
            <a:fillRect/>
          </a:stretch>
        </p:blipFill>
        <p:spPr>
          <a:xfrm>
            <a:off x="5544456" y="2277423"/>
            <a:ext cx="3354435" cy="270641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zh-CN"/>
              <a:t>Visualization design (Overall building data)</a:t>
            </a:r>
            <a:endParaRPr/>
          </a:p>
        </p:txBody>
      </p:sp>
      <p:sp>
        <p:nvSpPr>
          <p:cNvPr id="323" name="Shape 323"/>
          <p:cNvSpPr txBox="1">
            <a:spLocks noGrp="1"/>
          </p:cNvSpPr>
          <p:nvPr>
            <p:ph type="body" idx="1"/>
          </p:nvPr>
        </p:nvSpPr>
        <p:spPr>
          <a:xfrm>
            <a:off x="375750" y="1752025"/>
            <a:ext cx="3516900" cy="30984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a:p>
            <a:pPr marL="0" lvl="0" indent="0">
              <a:spcBef>
                <a:spcPts val="1600"/>
              </a:spcBef>
              <a:spcAft>
                <a:spcPts val="0"/>
              </a:spcAft>
              <a:buNone/>
            </a:pPr>
            <a:r>
              <a:rPr lang="zh-CN"/>
              <a:t>Select a certain time slot from the timeline, to represent the data in a certain time slot.</a:t>
            </a:r>
            <a:endParaRPr/>
          </a:p>
          <a:p>
            <a:pPr marL="0" lvl="0" indent="0">
              <a:spcBef>
                <a:spcPts val="1600"/>
              </a:spcBef>
              <a:spcAft>
                <a:spcPts val="1600"/>
              </a:spcAft>
              <a:buNone/>
            </a:pPr>
            <a:r>
              <a:rPr lang="zh-CN"/>
              <a:t>Select an attribute, so that data on this attribute can be showed on the graph. </a:t>
            </a:r>
            <a:endParaRPr/>
          </a:p>
        </p:txBody>
      </p:sp>
      <p:pic>
        <p:nvPicPr>
          <p:cNvPr id="324" name="Shape 324"/>
          <p:cNvPicPr preferRelativeResize="0"/>
          <p:nvPr/>
        </p:nvPicPr>
        <p:blipFill>
          <a:blip r:embed="rId3">
            <a:alphaModFix/>
          </a:blip>
          <a:stretch>
            <a:fillRect/>
          </a:stretch>
        </p:blipFill>
        <p:spPr>
          <a:xfrm>
            <a:off x="3949975" y="1223000"/>
            <a:ext cx="5056523" cy="35438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Shape 329"/>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zh-CN"/>
              <a:t>Alternative design</a:t>
            </a:r>
            <a:endParaRPr/>
          </a:p>
        </p:txBody>
      </p:sp>
      <p:sp>
        <p:nvSpPr>
          <p:cNvPr id="330" name="Shape 330"/>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zh-CN"/>
              <a:t>Put  everything in one graph. Use different colors of lines to encode different atrributes.</a:t>
            </a:r>
            <a:endParaRPr/>
          </a:p>
          <a:p>
            <a:pPr marL="0" lvl="0" indent="0">
              <a:spcBef>
                <a:spcPts val="1600"/>
              </a:spcBef>
              <a:spcAft>
                <a:spcPts val="0"/>
              </a:spcAft>
              <a:buNone/>
            </a:pPr>
            <a:r>
              <a:rPr lang="zh-CN"/>
              <a:t>Disadvantage:</a:t>
            </a:r>
            <a:endParaRPr/>
          </a:p>
          <a:p>
            <a:pPr marL="0" lvl="0" indent="0" rtl="0">
              <a:spcBef>
                <a:spcPts val="1600"/>
              </a:spcBef>
              <a:spcAft>
                <a:spcPts val="1600"/>
              </a:spcAft>
              <a:buNone/>
            </a:pPr>
            <a:r>
              <a:rPr lang="zh-CN"/>
              <a:t>The attributes have little correlation and would mess up the graph.</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Shape 33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zh-CN"/>
              <a:t>Visualization design(HVAC Zone data)</a:t>
            </a:r>
            <a:endParaRPr/>
          </a:p>
        </p:txBody>
      </p:sp>
      <p:sp>
        <p:nvSpPr>
          <p:cNvPr id="336" name="Shape 336"/>
          <p:cNvSpPr txBox="1">
            <a:spLocks noGrp="1"/>
          </p:cNvSpPr>
          <p:nvPr>
            <p:ph type="body" idx="1"/>
          </p:nvPr>
        </p:nvSpPr>
        <p:spPr>
          <a:xfrm>
            <a:off x="548400" y="1742850"/>
            <a:ext cx="3516900" cy="25416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zh-CN"/>
              <a:t>X-axis represents the time</a:t>
            </a:r>
            <a:endParaRPr/>
          </a:p>
          <a:p>
            <a:pPr marL="0" lvl="0" indent="0">
              <a:spcBef>
                <a:spcPts val="1600"/>
              </a:spcBef>
              <a:spcAft>
                <a:spcPts val="0"/>
              </a:spcAft>
              <a:buNone/>
            </a:pPr>
            <a:r>
              <a:rPr lang="zh-CN"/>
              <a:t>Y-axis represents the amount of chemical components</a:t>
            </a:r>
            <a:endParaRPr/>
          </a:p>
          <a:p>
            <a:pPr marL="0" lvl="0" indent="0">
              <a:spcBef>
                <a:spcPts val="1600"/>
              </a:spcBef>
              <a:spcAft>
                <a:spcPts val="0"/>
              </a:spcAft>
              <a:buNone/>
            </a:pPr>
            <a:r>
              <a:rPr lang="zh-CN"/>
              <a:t>Data is seperated into different floor</a:t>
            </a:r>
            <a:endParaRPr/>
          </a:p>
          <a:p>
            <a:pPr marL="0" lvl="0" indent="0">
              <a:spcBef>
                <a:spcPts val="1600"/>
              </a:spcBef>
              <a:spcAft>
                <a:spcPts val="0"/>
              </a:spcAft>
              <a:buNone/>
            </a:pPr>
            <a:r>
              <a:rPr lang="zh-CN"/>
              <a:t>Each sensor has it own graph</a:t>
            </a:r>
            <a:endParaRPr/>
          </a:p>
          <a:p>
            <a:pPr marL="0" lvl="0" indent="0" rtl="0">
              <a:spcBef>
                <a:spcPts val="1600"/>
              </a:spcBef>
              <a:spcAft>
                <a:spcPts val="1600"/>
              </a:spcAft>
              <a:buNone/>
            </a:pPr>
            <a:endParaRPr/>
          </a:p>
        </p:txBody>
      </p:sp>
      <p:pic>
        <p:nvPicPr>
          <p:cNvPr id="337" name="Shape 337"/>
          <p:cNvPicPr preferRelativeResize="0"/>
          <p:nvPr/>
        </p:nvPicPr>
        <p:blipFill>
          <a:blip r:embed="rId3">
            <a:alphaModFix/>
          </a:blip>
          <a:stretch>
            <a:fillRect/>
          </a:stretch>
        </p:blipFill>
        <p:spPr>
          <a:xfrm>
            <a:off x="4650350" y="1597875"/>
            <a:ext cx="3612282" cy="3240825"/>
          </a:xfrm>
          <a:prstGeom prst="rect">
            <a:avLst/>
          </a:prstGeom>
          <a:noFill/>
          <a:ln>
            <a:noFill/>
          </a:ln>
        </p:spPr>
      </p:pic>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562</Words>
  <Application>Microsoft Office PowerPoint</Application>
  <PresentationFormat>如螢幕大小 (16:9)</PresentationFormat>
  <Paragraphs>53</Paragraphs>
  <Slides>10</Slides>
  <Notes>10</Notes>
  <HiddenSlides>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10</vt:i4>
      </vt:variant>
    </vt:vector>
  </HeadingPairs>
  <TitlesOfParts>
    <vt:vector size="15" baseType="lpstr">
      <vt:lpstr>Maven Pro</vt:lpstr>
      <vt:lpstr>Nunito</vt:lpstr>
      <vt:lpstr>Arial</vt:lpstr>
      <vt:lpstr>Times New Roman</vt:lpstr>
      <vt:lpstr>Momentum</vt:lpstr>
      <vt:lpstr>VAST chanllenge, 2016</vt:lpstr>
      <vt:lpstr>Project background</vt:lpstr>
      <vt:lpstr>General structure of the data</vt:lpstr>
      <vt:lpstr>Design requirement &amp; tasks</vt:lpstr>
      <vt:lpstr>Visualization design(Employee data)</vt:lpstr>
      <vt:lpstr>Alternative design</vt:lpstr>
      <vt:lpstr>Visualization design (Overall building data)</vt:lpstr>
      <vt:lpstr>Alternative design</vt:lpstr>
      <vt:lpstr>Visualization design(HVAC Zone data)</vt:lpstr>
      <vt:lpstr>Alternative design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VAST chanllenge, 2016</dc:title>
  <cp:lastModifiedBy>noki chan</cp:lastModifiedBy>
  <cp:revision>1</cp:revision>
  <dcterms:modified xsi:type="dcterms:W3CDTF">2018-03-25T11:51:57Z</dcterms:modified>
</cp:coreProperties>
</file>